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8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</p:sldIdLst>
  <p:sldSz cx="8999538" cy="6840538"/>
  <p:notesSz cx="6858000" cy="9144000"/>
  <p:defaultTextStyle>
    <a:defPPr>
      <a:defRPr lang="cs-CZ"/>
    </a:defPPr>
    <a:lvl1pPr marL="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1pPr>
    <a:lvl2pPr marL="452537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2pPr>
    <a:lvl3pPr marL="90507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3pPr>
    <a:lvl4pPr marL="135761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4pPr>
    <a:lvl5pPr marL="181014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5pPr>
    <a:lvl6pPr marL="226268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6pPr>
    <a:lvl7pPr marL="2715219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7pPr>
    <a:lvl8pPr marL="316775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8pPr>
    <a:lvl9pPr marL="3620292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92" y="200"/>
      </p:cViewPr>
      <p:guideLst>
        <p:guide orient="horz" pos="2154"/>
        <p:guide pos="28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C1901-92BB-4FDD-BA03-8B5D36861ACA}" type="datetimeFigureOut">
              <a:rPr lang="cs-CZ" smtClean="0"/>
              <a:t>17.04.2020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1143000"/>
            <a:ext cx="40608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EE4EC-FC1D-4A5C-A5BA-DA124659C1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403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7231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313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0000" y="6450675"/>
            <a:ext cx="6840000" cy="216000"/>
          </a:xfrm>
        </p:spPr>
        <p:txBody>
          <a:bodyPr/>
          <a:lstStyle/>
          <a:p>
            <a:pPr algn="ctr"/>
            <a:r>
              <a:rPr lang="cs-CZ" dirty="0"/>
              <a:t>autor prezentace, datum prezentace, univerzitní oddělení, fakulta, adresa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699" y="2904775"/>
            <a:ext cx="3342139" cy="103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57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1980001"/>
            <a:ext cx="7560000" cy="1612866"/>
          </a:xfrm>
        </p:spPr>
        <p:txBody>
          <a:bodyPr anchor="t">
            <a:normAutofit/>
          </a:bodyPr>
          <a:lstStyle>
            <a:lvl1pPr algn="l">
              <a:defRPr sz="2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3592866"/>
            <a:ext cx="7560000" cy="1552712"/>
          </a:xfrm>
        </p:spPr>
        <p:txBody>
          <a:bodyPr/>
          <a:lstStyle>
            <a:lvl1pPr marL="0" indent="0" algn="l">
              <a:buNone/>
              <a:defRPr sz="2362">
                <a:solidFill>
                  <a:schemeClr val="accent2"/>
                </a:solidFill>
              </a:defRPr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autor prezentace, datum prezentace, univerzitní oddělení, fakulta, adresa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1721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4380949"/>
            <a:ext cx="7560000" cy="982528"/>
          </a:xfrm>
        </p:spPr>
        <p:txBody>
          <a:bodyPr anchor="t">
            <a:normAutofit/>
          </a:bodyPr>
          <a:lstStyle>
            <a:lvl1pPr algn="ctr">
              <a:defRPr sz="2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5363477"/>
            <a:ext cx="7560000" cy="945883"/>
          </a:xfrm>
        </p:spPr>
        <p:txBody>
          <a:bodyPr/>
          <a:lstStyle>
            <a:lvl1pPr marL="0" indent="0" algn="ctr">
              <a:buNone/>
              <a:defRPr sz="2362">
                <a:solidFill>
                  <a:schemeClr val="accent2"/>
                </a:solidFill>
              </a:defRPr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0000" y="6450675"/>
            <a:ext cx="6840000" cy="216000"/>
          </a:xfrm>
        </p:spPr>
        <p:txBody>
          <a:bodyPr/>
          <a:lstStyle/>
          <a:p>
            <a:pPr algn="ctr"/>
            <a:r>
              <a:rPr lang="cs-CZ" dirty="0"/>
              <a:t>autor prezentace, datum prezentace, univerzitní oddělení, fakulta, adresa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915" y="1260000"/>
            <a:ext cx="2203708" cy="182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240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5349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462400"/>
            <a:ext cx="3622702" cy="38988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298" y="2462400"/>
            <a:ext cx="3622702" cy="38988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autor prezentace, datum prezentace, univerzitní oddělení, fakulta, adresa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238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748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368800"/>
            <a:ext cx="3621600" cy="693376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3151650"/>
            <a:ext cx="3621600" cy="320955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00" y="2368800"/>
            <a:ext cx="3621600" cy="693376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00" y="3151650"/>
            <a:ext cx="3621600" cy="320955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autor prezentace, datum prezentace, univerzitní oddělení, fakulta, adresa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1271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autor prezentace, datum prezentace, univerzitní oddělení, fakulta, adresa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247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autor prezentace, datum prezentace, univerzitní oddělení, fakulta, adresa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811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3004102" cy="748800"/>
          </a:xfrm>
        </p:spPr>
        <p:txBody>
          <a:bodyPr anchor="b">
            <a:normAutofit/>
          </a:bodyPr>
          <a:lstStyle>
            <a:lvl1pPr>
              <a:defRPr sz="2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1620000"/>
            <a:ext cx="4454024" cy="473328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968"/>
            </a:lvl6pPr>
            <a:lvl7pPr>
              <a:defRPr sz="1968"/>
            </a:lvl7pPr>
            <a:lvl8pPr>
              <a:defRPr sz="1968"/>
            </a:lvl8pPr>
            <a:lvl9pPr>
              <a:defRPr sz="1968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458274"/>
            <a:ext cx="3004102" cy="3902926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autor prezentace, datum prezentace, univerzitní oddělení, fakulta, adresa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885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74808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460567"/>
            <a:ext cx="7560000" cy="38986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0000" y="6450675"/>
            <a:ext cx="7118902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63593" y="6450675"/>
            <a:ext cx="316407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40000"/>
            <a:ext cx="2560325" cy="710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032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3" r:id="rId2"/>
    <p:sldLayoutId id="2147483685" r:id="rId3"/>
    <p:sldLayoutId id="2147483674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hf sldNum="0" hdr="0" dt="0"/>
  <p:txStyles>
    <p:titleStyle>
      <a:lvl1pPr algn="l" defTabSz="899952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66700" indent="-266700" algn="l" defTabSz="899952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−"/>
        <a:defRPr sz="20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39750" indent="-273050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8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6450" indent="-266700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6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71563" indent="-265113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46200" indent="-27463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474869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924846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374822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824798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49976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899952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49929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799905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49881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699857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49834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59981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Kroky k distančnímu (on-line) přijímacímu řízení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Miroslav Dopita a kolegové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74114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EC54E29-7213-514D-A26F-564E1EE6F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Přijímací zkoušky s fyzickým kontaktem s uchazeči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DD2F778-64A7-224F-9CCF-E560C5A837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-6350">
              <a:buNone/>
            </a:pPr>
            <a:r>
              <a:rPr lang="cs-CZ" dirty="0"/>
              <a:t>S fyzickým kontaktem s uchazeči</a:t>
            </a:r>
          </a:p>
          <a:p>
            <a:pPr lvl="1"/>
            <a:r>
              <a:rPr lang="cs-CZ" dirty="0"/>
              <a:t>vyčkání na možnost face to face realizace písemných a ústních přijímacích zkoušek</a:t>
            </a:r>
          </a:p>
          <a:p>
            <a:pPr lvl="1"/>
            <a:r>
              <a:rPr lang="cs-CZ" dirty="0"/>
              <a:t>aplikace vlastních písemných přijímacích zkoušek v regionech ČR a SR </a:t>
            </a:r>
          </a:p>
          <a:p>
            <a:pPr lvl="1"/>
            <a:r>
              <a:rPr lang="cs-CZ" dirty="0"/>
              <a:t>předání přijímací zkoušek zprostředkovateli (např. </a:t>
            </a:r>
            <a:r>
              <a:rPr lang="cs-CZ" dirty="0" err="1"/>
              <a:t>Scio</a:t>
            </a:r>
            <a:r>
              <a:rPr lang="cs-CZ" dirty="0"/>
              <a:t>)</a:t>
            </a:r>
          </a:p>
          <a:p>
            <a:pPr marL="0" indent="0">
              <a:buNone/>
            </a:pPr>
            <a:r>
              <a:rPr lang="cs-CZ" dirty="0"/>
              <a:t>Limity</a:t>
            </a:r>
          </a:p>
          <a:p>
            <a:pPr lvl="1"/>
            <a:r>
              <a:rPr lang="cs-CZ" dirty="0"/>
              <a:t>termíny, změny rozhodnutích vlády/vlád podle situace</a:t>
            </a:r>
          </a:p>
          <a:p>
            <a:pPr lvl="1"/>
            <a:r>
              <a:rPr lang="cs-CZ" dirty="0"/>
              <a:t>možná omezení velikosti skupin při zkoušení</a:t>
            </a:r>
          </a:p>
          <a:p>
            <a:pPr lvl="1"/>
            <a:r>
              <a:rPr lang="cs-CZ" dirty="0"/>
              <a:t>možná dopravní omezení v ČR a ze zahraničí</a:t>
            </a:r>
          </a:p>
          <a:p>
            <a:pPr lvl="1"/>
            <a:r>
              <a:rPr lang="cs-CZ" dirty="0"/>
              <a:t>obavy z pohybu uchazečů, rodičů či rodinných příslušníků uchazečů, akademických pracovníků a organizátorů 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4FC9B6E-697E-D444-96DE-F5880E260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78861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Přijímací zkoušky bez fyzického kontaktu s uchazeči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Bez fyzického kontaktu s uchazeči</a:t>
            </a:r>
          </a:p>
          <a:p>
            <a:pPr lvl="1"/>
            <a:r>
              <a:rPr lang="cs-CZ" dirty="0"/>
              <a:t>přijetí na základě podání přihlášky bez dalšího ověřování znalostí, dovedností či talentu</a:t>
            </a:r>
          </a:p>
          <a:p>
            <a:pPr lvl="1"/>
            <a:r>
              <a:rPr lang="cs-CZ" dirty="0"/>
              <a:t>přijetí na základě dodaných podkladů (známky z vysvědčení, portfolia, …)</a:t>
            </a:r>
          </a:p>
          <a:p>
            <a:pPr marL="0" indent="0">
              <a:buNone/>
            </a:pPr>
            <a:r>
              <a:rPr lang="cs-CZ" dirty="0"/>
              <a:t>Limity</a:t>
            </a:r>
          </a:p>
          <a:p>
            <a:pPr lvl="1"/>
            <a:r>
              <a:rPr lang="cs-CZ" dirty="0"/>
              <a:t>ověření originality podkladů: při zápisu, velké množství</a:t>
            </a:r>
          </a:p>
          <a:p>
            <a:pPr lvl="1"/>
            <a:r>
              <a:rPr lang="cs-CZ" dirty="0"/>
              <a:t>výpovědní hodnota podkladů typu vysvědčení u netradičních studentů</a:t>
            </a:r>
          </a:p>
          <a:p>
            <a:pPr lvl="1"/>
            <a:r>
              <a:rPr lang="cs-CZ" dirty="0"/>
              <a:t>autorství portfolia</a:t>
            </a:r>
          </a:p>
          <a:p>
            <a:pPr lvl="1"/>
            <a:r>
              <a:rPr lang="cs-CZ" dirty="0"/>
              <a:t>vybavení pro skenování a dovednost skenování telefonem</a:t>
            </a:r>
          </a:p>
          <a:p>
            <a:pPr lvl="1"/>
            <a:r>
              <a:rPr lang="cs-CZ" dirty="0"/>
              <a:t>úložiště a jeho bezpečnost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501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2B9576-3D8F-DD4A-9736-F1CAF0F41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Alternativní modely přijímání uchazečů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07AEAEA-79B7-584C-BD1A-9E40ED872B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-6350">
              <a:buNone/>
            </a:pPr>
            <a:r>
              <a:rPr lang="cs-CZ" dirty="0"/>
              <a:t>Bez kontaktu</a:t>
            </a:r>
          </a:p>
          <a:p>
            <a:pPr lvl="1"/>
            <a:r>
              <a:rPr lang="cs-CZ" dirty="0"/>
              <a:t>pouze na základě podání přihlášky (nejsou naplněna čísla přijímaných na studijní program)</a:t>
            </a:r>
          </a:p>
          <a:p>
            <a:pPr lvl="1"/>
            <a:r>
              <a:rPr lang="cs-CZ" dirty="0"/>
              <a:t>využití známek ze střední školy a jejich průměrů </a:t>
            </a:r>
            <a:r>
              <a:rPr lang="cs-CZ" dirty="0" err="1"/>
              <a:t>x</a:t>
            </a:r>
            <a:r>
              <a:rPr lang="cs-CZ" dirty="0"/>
              <a:t> kontrola pravdivosti dodaných</a:t>
            </a:r>
          </a:p>
          <a:p>
            <a:pPr lvl="1"/>
            <a:r>
              <a:rPr lang="cs-CZ" dirty="0"/>
              <a:t>na základě předložení portfolia (sběr portfolií LMS systémy, např. </a:t>
            </a:r>
            <a:r>
              <a:rPr lang="cs-CZ" dirty="0" err="1"/>
              <a:t>Moodle</a:t>
            </a:r>
            <a:r>
              <a:rPr lang="cs-CZ" dirty="0"/>
              <a:t>), nastavení kritérií hodnocení</a:t>
            </a:r>
          </a:p>
          <a:p>
            <a:pPr marL="0" indent="0">
              <a:buNone/>
            </a:pPr>
            <a:r>
              <a:rPr lang="cs-CZ" dirty="0"/>
              <a:t>On-line kontakt</a:t>
            </a:r>
          </a:p>
          <a:p>
            <a:pPr lvl="1"/>
            <a:r>
              <a:rPr lang="cs-CZ" dirty="0"/>
              <a:t>na základě ústní přijímací zkoušky před komisí (Zoom, Skype, Cisco </a:t>
            </a:r>
            <a:r>
              <a:rPr lang="cs-CZ" dirty="0" err="1"/>
              <a:t>Webex</a:t>
            </a:r>
            <a:r>
              <a:rPr lang="cs-CZ" dirty="0"/>
              <a:t>, Microsoft </a:t>
            </a:r>
            <a:r>
              <a:rPr lang="cs-CZ" dirty="0" err="1"/>
              <a:t>Teams</a:t>
            </a:r>
            <a:r>
              <a:rPr lang="cs-CZ" dirty="0"/>
              <a:t>, …)</a:t>
            </a:r>
          </a:p>
          <a:p>
            <a:pPr lvl="1"/>
            <a:r>
              <a:rPr lang="cs-CZ" dirty="0"/>
              <a:t>on-line testování</a:t>
            </a:r>
          </a:p>
          <a:p>
            <a:pPr lvl="1"/>
            <a:r>
              <a:rPr lang="cs-CZ" dirty="0"/>
              <a:t>kombinace dvou model test a portfolio nebo ústní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5497F21-0960-604A-BBE5-002008836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aut</a:t>
            </a:r>
          </a:p>
        </p:txBody>
      </p:sp>
    </p:spTree>
    <p:extLst>
      <p:ext uri="{BB962C8B-B14F-4D97-AF65-F5344CB8AC3E}">
        <p14:creationId xmlns:p14="http://schemas.microsoft.com/office/powerpoint/2010/main" val="2239543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565B38-75EA-014A-90AC-D6FCE05AC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Limity alternativních modelů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4051824-37EF-6E42-8482-B78BBCA545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/>
              <a:t>Technické a právní</a:t>
            </a:r>
          </a:p>
          <a:p>
            <a:pPr lvl="1"/>
            <a:r>
              <a:rPr lang="cs-CZ" dirty="0"/>
              <a:t>ověření dodržení/nedodržení podmínek přijímacího řízení schválených akademickými senáty</a:t>
            </a:r>
          </a:p>
          <a:p>
            <a:pPr lvl="1"/>
            <a:r>
              <a:rPr lang="cs-CZ" dirty="0"/>
              <a:t>lhůty pozvánek pro uchazeče a informací k realizaci přijímacího řízení</a:t>
            </a:r>
          </a:p>
          <a:p>
            <a:pPr lvl="1"/>
            <a:r>
              <a:rPr lang="cs-CZ" dirty="0"/>
              <a:t>propojení elektronických systémů, exporty dat</a:t>
            </a:r>
          </a:p>
          <a:p>
            <a:pPr lvl="1"/>
            <a:r>
              <a:rPr lang="cs-CZ" dirty="0"/>
              <a:t>shodná pravidla pro druhá a třetí kola</a:t>
            </a:r>
          </a:p>
          <a:p>
            <a:pPr lvl="1"/>
            <a:r>
              <a:rPr lang="cs-CZ" dirty="0"/>
              <a:t>správní řád a protokoly o přijímací zkoušce, zejména u ústní a portfolií </a:t>
            </a:r>
          </a:p>
          <a:p>
            <a:pPr lvl="1"/>
            <a:r>
              <a:rPr lang="cs-CZ" dirty="0"/>
              <a:t>identita uchazeče</a:t>
            </a:r>
          </a:p>
          <a:p>
            <a:pPr marL="0" indent="0">
              <a:buNone/>
            </a:pPr>
            <a:r>
              <a:rPr lang="cs-CZ" dirty="0"/>
              <a:t>Sociálně právní</a:t>
            </a:r>
          </a:p>
          <a:p>
            <a:pPr lvl="1"/>
            <a:r>
              <a:rPr lang="cs-CZ" dirty="0"/>
              <a:t>dodržení rovnosti uchazečů a příležitostí uchazečů, sociálně znevýhodnění, se speciálními potřebami</a:t>
            </a:r>
          </a:p>
          <a:p>
            <a:pPr lvl="1"/>
            <a:r>
              <a:rPr lang="cs-CZ" dirty="0"/>
              <a:t>sociálně znevýhodnění uchazeči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9C863653-720E-064F-900D-BD35D7172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85017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ABAB82-FCA3-354D-9C27-F861E2252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Možná řešení limitů alternativních ústních modelů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9E3E8FF-5511-D54D-A78B-305DFF8806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cs-CZ" dirty="0"/>
              <a:t>etické principy realizace zkoušky, nahrávání/nenahrávání, použití nahrávky, prohlášení o identitě, dodržování pravidel, …</a:t>
            </a:r>
          </a:p>
          <a:p>
            <a:pPr lvl="1"/>
            <a:r>
              <a:rPr lang="cs-CZ" dirty="0"/>
              <a:t>ověření identity (doklady, údaje ze systému vyplněné v přihlášce,…)</a:t>
            </a:r>
          </a:p>
          <a:p>
            <a:pPr lvl="1"/>
            <a:r>
              <a:rPr lang="cs-CZ" dirty="0"/>
              <a:t>popis, seznámení s prostředím zkoušky před ostrou verzí, upozornění na požadavky pro absolvování (prostředky, čas, …)</a:t>
            </a:r>
          </a:p>
          <a:p>
            <a:pPr lvl="1"/>
            <a:r>
              <a:rPr lang="cs-CZ" dirty="0"/>
              <a:t>čekárny</a:t>
            </a:r>
          </a:p>
          <a:p>
            <a:pPr lvl="1"/>
            <a:r>
              <a:rPr lang="cs-CZ" dirty="0"/>
              <a:t>formulace otázek ústní zkoušce: charakteristika, analýza, syntéza, srovnání</a:t>
            </a:r>
          </a:p>
          <a:p>
            <a:pPr lvl="1"/>
            <a:r>
              <a:rPr lang="cs-CZ" dirty="0"/>
              <a:t>nastavení kritérií hodnocení pro portfolia, ústní pohovory …</a:t>
            </a:r>
          </a:p>
          <a:p>
            <a:pPr lvl="1"/>
            <a:r>
              <a:rPr lang="cs-CZ" dirty="0"/>
              <a:t>podpisy protokolů (Microsoft </a:t>
            </a:r>
            <a:r>
              <a:rPr lang="cs-CZ" dirty="0" err="1"/>
              <a:t>Forms</a:t>
            </a:r>
            <a:r>
              <a:rPr lang="cs-CZ" dirty="0"/>
              <a:t>,…)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1254AB37-8206-A141-A9E7-5795427DF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0077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0D5F140-13F5-4A41-AAAA-298DB5F3B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Možná řešení limitů u písemné přijímací zkoušky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522419-4347-E648-B1EE-00070B472A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cs-CZ" dirty="0"/>
              <a:t>etické principy realizace zkoušky, nahrávání/nenahrávání, použití nahrávky, prohlášení o identitě, dodržování pravidel, …</a:t>
            </a:r>
          </a:p>
          <a:p>
            <a:pPr lvl="1"/>
            <a:r>
              <a:rPr lang="cs-CZ" dirty="0"/>
              <a:t>ověření identity (doklady, údaje ze systému vyplněné v přihlášce,…)</a:t>
            </a:r>
          </a:p>
          <a:p>
            <a:pPr lvl="1"/>
            <a:r>
              <a:rPr lang="cs-CZ" dirty="0"/>
              <a:t>softwarové hlídací nástroje</a:t>
            </a:r>
          </a:p>
          <a:p>
            <a:pPr lvl="1"/>
            <a:r>
              <a:rPr lang="cs-CZ" dirty="0"/>
              <a:t>integrace uvedených nástrojů do testových nástrojů</a:t>
            </a:r>
          </a:p>
          <a:p>
            <a:pPr lvl="1"/>
            <a:r>
              <a:rPr lang="cs-CZ" dirty="0"/>
              <a:t>časové limity: první pilot, druhý pilot, tutoriál pro uchazeče, ostrá verze</a:t>
            </a:r>
          </a:p>
          <a:p>
            <a:pPr lvl="1"/>
            <a:r>
              <a:rPr lang="cs-CZ" dirty="0"/>
              <a:t>nemožnost se vracet k již zodpovězeným otázkám</a:t>
            </a:r>
          </a:p>
          <a:p>
            <a:pPr lvl="1"/>
            <a:r>
              <a:rPr lang="cs-CZ" dirty="0"/>
              <a:t>váhy jednotlivých baterií otázek testu, </a:t>
            </a:r>
          </a:p>
          <a:p>
            <a:pPr lvl="1"/>
            <a:r>
              <a:rPr lang="cs-CZ" dirty="0"/>
              <a:t>technické otázky: exporty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90394BD-3190-7A4F-ACA6-931B2E6BC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4940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E814E6-F7C9-644D-8AD4-25346E642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576D1-220B-6743-A1A8-739F8CF93D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Metodika pro on-line zkoušení pro akademické pracovníky</a:t>
            </a:r>
          </a:p>
          <a:p>
            <a:r>
              <a:rPr lang="cs-CZ" dirty="0"/>
              <a:t>Metodika pro přijímací řízení uchazečů se specifickými potřebami</a:t>
            </a:r>
          </a:p>
          <a:p>
            <a:pPr lvl="1"/>
            <a:r>
              <a:rPr lang="cs-CZ" dirty="0"/>
              <a:t>zjištění domácího vybavení uchazečů s ohledem na jejich specifické potřeby, termín pro on-line realizaci</a:t>
            </a:r>
          </a:p>
          <a:p>
            <a:pPr lvl="1"/>
            <a:r>
              <a:rPr lang="cs-CZ" dirty="0"/>
              <a:t>realizace v regionu</a:t>
            </a:r>
          </a:p>
          <a:p>
            <a:pPr lvl="1"/>
            <a:r>
              <a:rPr lang="cs-CZ" dirty="0"/>
              <a:t>realizace na fakultě</a:t>
            </a:r>
          </a:p>
          <a:p>
            <a:pPr lvl="1"/>
            <a:r>
              <a:rPr lang="cs-CZ" dirty="0"/>
              <a:t>specifické časové limity</a:t>
            </a:r>
          </a:p>
          <a:p>
            <a:pPr lvl="1"/>
            <a:r>
              <a:rPr lang="cs-CZ" dirty="0"/>
              <a:t>specifická úprava </a:t>
            </a:r>
          </a:p>
          <a:p>
            <a:pPr lvl="1"/>
            <a:r>
              <a:rPr lang="cs-CZ" dirty="0"/>
              <a:t>pomoc pracovníků centra podpory studentům se specifickými potřebami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62B68C6-BB9C-A746-AC31-4EFC9270B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360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CF125319-5A87-F842-B225-A68283D9A1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Děkuji za pozornost.</a:t>
            </a:r>
          </a:p>
        </p:txBody>
      </p:sp>
      <p:sp>
        <p:nvSpPr>
          <p:cNvPr id="6" name="Podnadpis 5">
            <a:extLst>
              <a:ext uri="{FF2B5EF4-FFF2-40B4-BE49-F238E27FC236}">
                <a16:creationId xmlns:a16="http://schemas.microsoft.com/office/drawing/2014/main" id="{B420B325-6FAA-164A-9F17-1B788C16CD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787E1B3-2B18-B445-B758-839B124A7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430528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UP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BAB"/>
      </a:accent1>
      <a:accent2>
        <a:srgbClr val="6C6D70"/>
      </a:accent2>
      <a:accent3>
        <a:srgbClr val="A5A5A5"/>
      </a:accent3>
      <a:accent4>
        <a:srgbClr val="ED7D3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_Prezentace_2.potx" id="{755D0361-9207-4673-B4A5-8DE80FB40899}" vid="{B1A348AD-3F36-40BB-80C1-28390A7D89FC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 Office</Template>
  <TotalTime>52</TotalTime>
  <Words>542</Words>
  <Application>Microsoft Macintosh PowerPoint</Application>
  <PresentationFormat>Vlastní</PresentationFormat>
  <Paragraphs>72</Paragraphs>
  <Slides>9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2" baseType="lpstr">
      <vt:lpstr>Arial</vt:lpstr>
      <vt:lpstr>Calibri</vt:lpstr>
      <vt:lpstr>Motiv Office</vt:lpstr>
      <vt:lpstr>Kroky k distančnímu (on-line) přijímacímu řízení</vt:lpstr>
      <vt:lpstr>Přijímací zkoušky s fyzickým kontaktem s uchazeči</vt:lpstr>
      <vt:lpstr>Přijímací zkoušky bez fyzického kontaktu s uchazeči </vt:lpstr>
      <vt:lpstr>Alternativní modely přijímání uchazečů </vt:lpstr>
      <vt:lpstr>Limity alternativních modelů</vt:lpstr>
      <vt:lpstr>Možná řešení limitů alternativních ústních modelů</vt:lpstr>
      <vt:lpstr>Možná řešení limitů u písemné přijímací zkoušky</vt:lpstr>
      <vt:lpstr>Podpora </vt:lpstr>
      <vt:lpstr>Děkuji za pozornost.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Kroky k distančnímu (on-line) přijímání </dc:title>
  <dc:creator>Dopita Miroslav</dc:creator>
  <cp:lastModifiedBy>Dopita Miroslav</cp:lastModifiedBy>
  <cp:revision>8</cp:revision>
  <dcterms:created xsi:type="dcterms:W3CDTF">2020-04-16T21:23:36Z</dcterms:created>
  <dcterms:modified xsi:type="dcterms:W3CDTF">2020-04-17T05:54:29Z</dcterms:modified>
</cp:coreProperties>
</file>